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6" r:id="rId2"/>
    <p:sldId id="260" r:id="rId3"/>
    <p:sldId id="261" r:id="rId4"/>
    <p:sldId id="257" r:id="rId5"/>
    <p:sldId id="258" r:id="rId6"/>
    <p:sldId id="259" r:id="rId7"/>
    <p:sldId id="262" r:id="rId8"/>
    <p:sldId id="263" r:id="rId9"/>
    <p:sldId id="265"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840"/>
  </p:normalViewPr>
  <p:slideViewPr>
    <p:cSldViewPr snapToGrid="0" snapToObjects="1">
      <p:cViewPr varScale="1">
        <p:scale>
          <a:sx n="111" d="100"/>
          <a:sy n="111" d="100"/>
        </p:scale>
        <p:origin x="632"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5FF5EA-8309-407E-92ED-F3763AF4D642}"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BFBAEF79-F0AA-463D-9E64-FA2074D9A919}">
      <dgm:prSet/>
      <dgm:spPr/>
      <dgm:t>
        <a:bodyPr/>
        <a:lstStyle/>
        <a:p>
          <a:r>
            <a:rPr lang="en-US"/>
            <a:t>External funding supports emergent and established researchers working in the Social sciences and the humanities.</a:t>
          </a:r>
        </a:p>
      </dgm:t>
    </dgm:pt>
    <dgm:pt modelId="{3D993787-91BA-4028-8E1D-77096116443B}" type="parTrans" cxnId="{71AD9793-B39E-467D-9053-3A66959A6B7D}">
      <dgm:prSet/>
      <dgm:spPr/>
      <dgm:t>
        <a:bodyPr/>
        <a:lstStyle/>
        <a:p>
          <a:endParaRPr lang="en-US"/>
        </a:p>
      </dgm:t>
    </dgm:pt>
    <dgm:pt modelId="{D1042101-8E8A-4217-A1D2-DD7A43F0941B}" type="sibTrans" cxnId="{71AD9793-B39E-467D-9053-3A66959A6B7D}">
      <dgm:prSet/>
      <dgm:spPr/>
      <dgm:t>
        <a:bodyPr/>
        <a:lstStyle/>
        <a:p>
          <a:endParaRPr lang="en-US"/>
        </a:p>
      </dgm:t>
    </dgm:pt>
    <dgm:pt modelId="{8A9740FE-172F-4D74-BF72-73F344AB6646}">
      <dgm:prSet/>
      <dgm:spPr/>
      <dgm:t>
        <a:bodyPr/>
        <a:lstStyle/>
        <a:p>
          <a:r>
            <a:rPr lang="en-US"/>
            <a:t>This funding supplements internal sources of funding for research</a:t>
          </a:r>
        </a:p>
      </dgm:t>
    </dgm:pt>
    <dgm:pt modelId="{BB74DCA0-8878-4618-A52E-BB9B4F200DCA}" type="parTrans" cxnId="{46F95A11-A52A-4580-B821-990AD2A0886D}">
      <dgm:prSet/>
      <dgm:spPr/>
      <dgm:t>
        <a:bodyPr/>
        <a:lstStyle/>
        <a:p>
          <a:endParaRPr lang="en-US"/>
        </a:p>
      </dgm:t>
    </dgm:pt>
    <dgm:pt modelId="{B2E0819D-7C91-41CE-B61A-7A8561F2AB52}" type="sibTrans" cxnId="{46F95A11-A52A-4580-B821-990AD2A0886D}">
      <dgm:prSet/>
      <dgm:spPr/>
      <dgm:t>
        <a:bodyPr/>
        <a:lstStyle/>
        <a:p>
          <a:endParaRPr lang="en-US"/>
        </a:p>
      </dgm:t>
    </dgm:pt>
    <dgm:pt modelId="{254D22AA-7D4D-4A7D-BEE1-7DDD927649DD}">
      <dgm:prSet/>
      <dgm:spPr/>
      <dgm:t>
        <a:bodyPr/>
        <a:lstStyle/>
        <a:p>
          <a:r>
            <a:rPr lang="en-US"/>
            <a:t>It allows researchers the freedom and resources to study and inquire beyond institutional boundaries</a:t>
          </a:r>
        </a:p>
      </dgm:t>
    </dgm:pt>
    <dgm:pt modelId="{0B9FA52A-760B-4B45-A1C3-0F63A850C234}" type="parTrans" cxnId="{7C3C4446-AA55-4201-9346-D3B9FC0239A0}">
      <dgm:prSet/>
      <dgm:spPr/>
      <dgm:t>
        <a:bodyPr/>
        <a:lstStyle/>
        <a:p>
          <a:endParaRPr lang="en-US"/>
        </a:p>
      </dgm:t>
    </dgm:pt>
    <dgm:pt modelId="{0AF1856D-4758-4FFA-8105-620696F63274}" type="sibTrans" cxnId="{7C3C4446-AA55-4201-9346-D3B9FC0239A0}">
      <dgm:prSet/>
      <dgm:spPr/>
      <dgm:t>
        <a:bodyPr/>
        <a:lstStyle/>
        <a:p>
          <a:endParaRPr lang="en-US"/>
        </a:p>
      </dgm:t>
    </dgm:pt>
    <dgm:pt modelId="{71B2AB3E-7CA6-4346-8214-7BFF403B1DEC}">
      <dgm:prSet/>
      <dgm:spPr/>
      <dgm:t>
        <a:bodyPr/>
        <a:lstStyle/>
        <a:p>
          <a:r>
            <a:rPr lang="en-US"/>
            <a:t>It supports researchers to support new researchers</a:t>
          </a:r>
        </a:p>
      </dgm:t>
    </dgm:pt>
    <dgm:pt modelId="{92ADED81-C4FE-44A8-B454-36BFD11BDE97}" type="parTrans" cxnId="{7CD9BC04-E3FA-410F-A0D0-7A4AB19F6B41}">
      <dgm:prSet/>
      <dgm:spPr/>
      <dgm:t>
        <a:bodyPr/>
        <a:lstStyle/>
        <a:p>
          <a:endParaRPr lang="en-US"/>
        </a:p>
      </dgm:t>
    </dgm:pt>
    <dgm:pt modelId="{EF862F95-2CE0-43A7-9955-CE7CBB43837A}" type="sibTrans" cxnId="{7CD9BC04-E3FA-410F-A0D0-7A4AB19F6B41}">
      <dgm:prSet/>
      <dgm:spPr/>
      <dgm:t>
        <a:bodyPr/>
        <a:lstStyle/>
        <a:p>
          <a:endParaRPr lang="en-US"/>
        </a:p>
      </dgm:t>
    </dgm:pt>
    <dgm:pt modelId="{7EFEBF78-B1E5-4DA1-89A5-DD02E1EF4AF4}">
      <dgm:prSet/>
      <dgm:spPr/>
      <dgm:t>
        <a:bodyPr/>
        <a:lstStyle/>
        <a:p>
          <a:r>
            <a:rPr lang="en-US"/>
            <a:t>The process is highly competitive and merit based</a:t>
          </a:r>
        </a:p>
      </dgm:t>
    </dgm:pt>
    <dgm:pt modelId="{9A279FE5-6371-47DF-A70B-AAEDCF098A78}" type="parTrans" cxnId="{1D22AFD0-CE80-49D9-B3C7-C0A21E0BB86B}">
      <dgm:prSet/>
      <dgm:spPr/>
      <dgm:t>
        <a:bodyPr/>
        <a:lstStyle/>
        <a:p>
          <a:endParaRPr lang="en-US"/>
        </a:p>
      </dgm:t>
    </dgm:pt>
    <dgm:pt modelId="{E2B42555-86D3-40A5-9842-8894D84076B3}" type="sibTrans" cxnId="{1D22AFD0-CE80-49D9-B3C7-C0A21E0BB86B}">
      <dgm:prSet/>
      <dgm:spPr/>
      <dgm:t>
        <a:bodyPr/>
        <a:lstStyle/>
        <a:p>
          <a:endParaRPr lang="en-US"/>
        </a:p>
      </dgm:t>
    </dgm:pt>
    <dgm:pt modelId="{976B9F65-F0E9-40C2-9A58-4D61865FCE0A}">
      <dgm:prSet/>
      <dgm:spPr/>
      <dgm:t>
        <a:bodyPr/>
        <a:lstStyle/>
        <a:p>
          <a:r>
            <a:rPr lang="en-US"/>
            <a:t>One should get prepared early on for the annual competition</a:t>
          </a:r>
        </a:p>
      </dgm:t>
    </dgm:pt>
    <dgm:pt modelId="{595F09C5-5905-428B-A450-776B643B0FBA}" type="parTrans" cxnId="{246D82F8-84B3-454A-91A5-B8C08434221A}">
      <dgm:prSet/>
      <dgm:spPr/>
      <dgm:t>
        <a:bodyPr/>
        <a:lstStyle/>
        <a:p>
          <a:endParaRPr lang="en-US"/>
        </a:p>
      </dgm:t>
    </dgm:pt>
    <dgm:pt modelId="{C8FF6B46-DFC5-4395-B344-9C0DE587C993}" type="sibTrans" cxnId="{246D82F8-84B3-454A-91A5-B8C08434221A}">
      <dgm:prSet/>
      <dgm:spPr/>
      <dgm:t>
        <a:bodyPr/>
        <a:lstStyle/>
        <a:p>
          <a:endParaRPr lang="en-US"/>
        </a:p>
      </dgm:t>
    </dgm:pt>
    <dgm:pt modelId="{71F6DD87-0BD2-BE4A-9E3B-16E62EF82CB6}" type="pres">
      <dgm:prSet presAssocID="{905FF5EA-8309-407E-92ED-F3763AF4D642}" presName="diagram" presStyleCnt="0">
        <dgm:presLayoutVars>
          <dgm:dir/>
          <dgm:resizeHandles val="exact"/>
        </dgm:presLayoutVars>
      </dgm:prSet>
      <dgm:spPr/>
    </dgm:pt>
    <dgm:pt modelId="{79C6FC76-F1D6-3E48-A193-FA956C289A4D}" type="pres">
      <dgm:prSet presAssocID="{BFBAEF79-F0AA-463D-9E64-FA2074D9A919}" presName="node" presStyleLbl="node1" presStyleIdx="0" presStyleCnt="6">
        <dgm:presLayoutVars>
          <dgm:bulletEnabled val="1"/>
        </dgm:presLayoutVars>
      </dgm:prSet>
      <dgm:spPr/>
    </dgm:pt>
    <dgm:pt modelId="{E545EDDF-CCFF-124F-83E8-6C499FEF0FE9}" type="pres">
      <dgm:prSet presAssocID="{D1042101-8E8A-4217-A1D2-DD7A43F0941B}" presName="sibTrans" presStyleCnt="0"/>
      <dgm:spPr/>
    </dgm:pt>
    <dgm:pt modelId="{9702AE21-8DA9-4445-9692-3A1E7CBF7921}" type="pres">
      <dgm:prSet presAssocID="{8A9740FE-172F-4D74-BF72-73F344AB6646}" presName="node" presStyleLbl="node1" presStyleIdx="1" presStyleCnt="6">
        <dgm:presLayoutVars>
          <dgm:bulletEnabled val="1"/>
        </dgm:presLayoutVars>
      </dgm:prSet>
      <dgm:spPr/>
    </dgm:pt>
    <dgm:pt modelId="{B41D8DC4-EE54-2F41-8039-91666EACDA1B}" type="pres">
      <dgm:prSet presAssocID="{B2E0819D-7C91-41CE-B61A-7A8561F2AB52}" presName="sibTrans" presStyleCnt="0"/>
      <dgm:spPr/>
    </dgm:pt>
    <dgm:pt modelId="{8218442B-0555-6748-84CC-C9D8E4EA556A}" type="pres">
      <dgm:prSet presAssocID="{254D22AA-7D4D-4A7D-BEE1-7DDD927649DD}" presName="node" presStyleLbl="node1" presStyleIdx="2" presStyleCnt="6">
        <dgm:presLayoutVars>
          <dgm:bulletEnabled val="1"/>
        </dgm:presLayoutVars>
      </dgm:prSet>
      <dgm:spPr/>
    </dgm:pt>
    <dgm:pt modelId="{2D585D25-4D6E-0842-A08F-0D88E55CC9C7}" type="pres">
      <dgm:prSet presAssocID="{0AF1856D-4758-4FFA-8105-620696F63274}" presName="sibTrans" presStyleCnt="0"/>
      <dgm:spPr/>
    </dgm:pt>
    <dgm:pt modelId="{D9DEB8ED-C1DD-054A-88E9-2BA08B0CC7CB}" type="pres">
      <dgm:prSet presAssocID="{71B2AB3E-7CA6-4346-8214-7BFF403B1DEC}" presName="node" presStyleLbl="node1" presStyleIdx="3" presStyleCnt="6">
        <dgm:presLayoutVars>
          <dgm:bulletEnabled val="1"/>
        </dgm:presLayoutVars>
      </dgm:prSet>
      <dgm:spPr/>
    </dgm:pt>
    <dgm:pt modelId="{9BA76230-C2E2-464F-9624-22B738F7D118}" type="pres">
      <dgm:prSet presAssocID="{EF862F95-2CE0-43A7-9955-CE7CBB43837A}" presName="sibTrans" presStyleCnt="0"/>
      <dgm:spPr/>
    </dgm:pt>
    <dgm:pt modelId="{4679945E-0E74-8444-85F1-3EE35BCE3B0E}" type="pres">
      <dgm:prSet presAssocID="{7EFEBF78-B1E5-4DA1-89A5-DD02E1EF4AF4}" presName="node" presStyleLbl="node1" presStyleIdx="4" presStyleCnt="6">
        <dgm:presLayoutVars>
          <dgm:bulletEnabled val="1"/>
        </dgm:presLayoutVars>
      </dgm:prSet>
      <dgm:spPr/>
    </dgm:pt>
    <dgm:pt modelId="{1741BAD9-454A-764D-A647-21DBC737F654}" type="pres">
      <dgm:prSet presAssocID="{E2B42555-86D3-40A5-9842-8894D84076B3}" presName="sibTrans" presStyleCnt="0"/>
      <dgm:spPr/>
    </dgm:pt>
    <dgm:pt modelId="{3C140427-C6F7-EA47-A0DC-C11D070A5FAA}" type="pres">
      <dgm:prSet presAssocID="{976B9F65-F0E9-40C2-9A58-4D61865FCE0A}" presName="node" presStyleLbl="node1" presStyleIdx="5" presStyleCnt="6">
        <dgm:presLayoutVars>
          <dgm:bulletEnabled val="1"/>
        </dgm:presLayoutVars>
      </dgm:prSet>
      <dgm:spPr/>
    </dgm:pt>
  </dgm:ptLst>
  <dgm:cxnLst>
    <dgm:cxn modelId="{7CD9BC04-E3FA-410F-A0D0-7A4AB19F6B41}" srcId="{905FF5EA-8309-407E-92ED-F3763AF4D642}" destId="{71B2AB3E-7CA6-4346-8214-7BFF403B1DEC}" srcOrd="3" destOrd="0" parTransId="{92ADED81-C4FE-44A8-B454-36BFD11BDE97}" sibTransId="{EF862F95-2CE0-43A7-9955-CE7CBB43837A}"/>
    <dgm:cxn modelId="{78416A06-3F65-0047-8BFD-0EC4AAF6D36F}" type="presOf" srcId="{905FF5EA-8309-407E-92ED-F3763AF4D642}" destId="{71F6DD87-0BD2-BE4A-9E3B-16E62EF82CB6}" srcOrd="0" destOrd="0" presId="urn:microsoft.com/office/officeart/2005/8/layout/default"/>
    <dgm:cxn modelId="{46F95A11-A52A-4580-B821-990AD2A0886D}" srcId="{905FF5EA-8309-407E-92ED-F3763AF4D642}" destId="{8A9740FE-172F-4D74-BF72-73F344AB6646}" srcOrd="1" destOrd="0" parTransId="{BB74DCA0-8878-4618-A52E-BB9B4F200DCA}" sibTransId="{B2E0819D-7C91-41CE-B61A-7A8561F2AB52}"/>
    <dgm:cxn modelId="{7C3C4446-AA55-4201-9346-D3B9FC0239A0}" srcId="{905FF5EA-8309-407E-92ED-F3763AF4D642}" destId="{254D22AA-7D4D-4A7D-BEE1-7DDD927649DD}" srcOrd="2" destOrd="0" parTransId="{0B9FA52A-760B-4B45-A1C3-0F63A850C234}" sibTransId="{0AF1856D-4758-4FFA-8105-620696F63274}"/>
    <dgm:cxn modelId="{0D068691-62BB-D44F-B9A9-5F8FB2D070F5}" type="presOf" srcId="{7EFEBF78-B1E5-4DA1-89A5-DD02E1EF4AF4}" destId="{4679945E-0E74-8444-85F1-3EE35BCE3B0E}" srcOrd="0" destOrd="0" presId="urn:microsoft.com/office/officeart/2005/8/layout/default"/>
    <dgm:cxn modelId="{71AD9793-B39E-467D-9053-3A66959A6B7D}" srcId="{905FF5EA-8309-407E-92ED-F3763AF4D642}" destId="{BFBAEF79-F0AA-463D-9E64-FA2074D9A919}" srcOrd="0" destOrd="0" parTransId="{3D993787-91BA-4028-8E1D-77096116443B}" sibTransId="{D1042101-8E8A-4217-A1D2-DD7A43F0941B}"/>
    <dgm:cxn modelId="{D891579C-B9CD-C640-AFCF-7A1CA1F88FA3}" type="presOf" srcId="{71B2AB3E-7CA6-4346-8214-7BFF403B1DEC}" destId="{D9DEB8ED-C1DD-054A-88E9-2BA08B0CC7CB}" srcOrd="0" destOrd="0" presId="urn:microsoft.com/office/officeart/2005/8/layout/default"/>
    <dgm:cxn modelId="{A48B26AE-B34D-0E43-BDA9-663976534C0A}" type="presOf" srcId="{254D22AA-7D4D-4A7D-BEE1-7DDD927649DD}" destId="{8218442B-0555-6748-84CC-C9D8E4EA556A}" srcOrd="0" destOrd="0" presId="urn:microsoft.com/office/officeart/2005/8/layout/default"/>
    <dgm:cxn modelId="{24A284B9-0665-0D44-8DE1-3BD77B4A3D96}" type="presOf" srcId="{976B9F65-F0E9-40C2-9A58-4D61865FCE0A}" destId="{3C140427-C6F7-EA47-A0DC-C11D070A5FAA}" srcOrd="0" destOrd="0" presId="urn:microsoft.com/office/officeart/2005/8/layout/default"/>
    <dgm:cxn modelId="{93BD1CC5-4DC4-D34F-B598-AB6F967C2916}" type="presOf" srcId="{BFBAEF79-F0AA-463D-9E64-FA2074D9A919}" destId="{79C6FC76-F1D6-3E48-A193-FA956C289A4D}" srcOrd="0" destOrd="0" presId="urn:microsoft.com/office/officeart/2005/8/layout/default"/>
    <dgm:cxn modelId="{1D22AFD0-CE80-49D9-B3C7-C0A21E0BB86B}" srcId="{905FF5EA-8309-407E-92ED-F3763AF4D642}" destId="{7EFEBF78-B1E5-4DA1-89A5-DD02E1EF4AF4}" srcOrd="4" destOrd="0" parTransId="{9A279FE5-6371-47DF-A70B-AAEDCF098A78}" sibTransId="{E2B42555-86D3-40A5-9842-8894D84076B3}"/>
    <dgm:cxn modelId="{9E1C4DE9-3204-3F46-B0D5-F9CA8E9A9DDB}" type="presOf" srcId="{8A9740FE-172F-4D74-BF72-73F344AB6646}" destId="{9702AE21-8DA9-4445-9692-3A1E7CBF7921}" srcOrd="0" destOrd="0" presId="urn:microsoft.com/office/officeart/2005/8/layout/default"/>
    <dgm:cxn modelId="{246D82F8-84B3-454A-91A5-B8C08434221A}" srcId="{905FF5EA-8309-407E-92ED-F3763AF4D642}" destId="{976B9F65-F0E9-40C2-9A58-4D61865FCE0A}" srcOrd="5" destOrd="0" parTransId="{595F09C5-5905-428B-A450-776B643B0FBA}" sibTransId="{C8FF6B46-DFC5-4395-B344-9C0DE587C993}"/>
    <dgm:cxn modelId="{D309FCE5-42D7-9848-826A-C2887FBD4618}" type="presParOf" srcId="{71F6DD87-0BD2-BE4A-9E3B-16E62EF82CB6}" destId="{79C6FC76-F1D6-3E48-A193-FA956C289A4D}" srcOrd="0" destOrd="0" presId="urn:microsoft.com/office/officeart/2005/8/layout/default"/>
    <dgm:cxn modelId="{737B8030-A6EE-6442-8D33-0D83DC0DC678}" type="presParOf" srcId="{71F6DD87-0BD2-BE4A-9E3B-16E62EF82CB6}" destId="{E545EDDF-CCFF-124F-83E8-6C499FEF0FE9}" srcOrd="1" destOrd="0" presId="urn:microsoft.com/office/officeart/2005/8/layout/default"/>
    <dgm:cxn modelId="{1DD52378-D1CA-BA41-8E12-2C6B0B6B3E0B}" type="presParOf" srcId="{71F6DD87-0BD2-BE4A-9E3B-16E62EF82CB6}" destId="{9702AE21-8DA9-4445-9692-3A1E7CBF7921}" srcOrd="2" destOrd="0" presId="urn:microsoft.com/office/officeart/2005/8/layout/default"/>
    <dgm:cxn modelId="{5278CDF1-DCFA-3446-825E-1A36369822F8}" type="presParOf" srcId="{71F6DD87-0BD2-BE4A-9E3B-16E62EF82CB6}" destId="{B41D8DC4-EE54-2F41-8039-91666EACDA1B}" srcOrd="3" destOrd="0" presId="urn:microsoft.com/office/officeart/2005/8/layout/default"/>
    <dgm:cxn modelId="{AE02ECE3-CAB9-3B45-AEE9-6F66DA313192}" type="presParOf" srcId="{71F6DD87-0BD2-BE4A-9E3B-16E62EF82CB6}" destId="{8218442B-0555-6748-84CC-C9D8E4EA556A}" srcOrd="4" destOrd="0" presId="urn:microsoft.com/office/officeart/2005/8/layout/default"/>
    <dgm:cxn modelId="{E388CD82-089F-5046-9197-F7655A3E9B33}" type="presParOf" srcId="{71F6DD87-0BD2-BE4A-9E3B-16E62EF82CB6}" destId="{2D585D25-4D6E-0842-A08F-0D88E55CC9C7}" srcOrd="5" destOrd="0" presId="urn:microsoft.com/office/officeart/2005/8/layout/default"/>
    <dgm:cxn modelId="{6CF2E15D-560C-994B-A9B6-442E60282784}" type="presParOf" srcId="{71F6DD87-0BD2-BE4A-9E3B-16E62EF82CB6}" destId="{D9DEB8ED-C1DD-054A-88E9-2BA08B0CC7CB}" srcOrd="6" destOrd="0" presId="urn:microsoft.com/office/officeart/2005/8/layout/default"/>
    <dgm:cxn modelId="{1B070129-420F-024D-8C91-08D866E986D5}" type="presParOf" srcId="{71F6DD87-0BD2-BE4A-9E3B-16E62EF82CB6}" destId="{9BA76230-C2E2-464F-9624-22B738F7D118}" srcOrd="7" destOrd="0" presId="urn:microsoft.com/office/officeart/2005/8/layout/default"/>
    <dgm:cxn modelId="{BA7FC692-5D80-9F4F-93AA-25A0970BB1DB}" type="presParOf" srcId="{71F6DD87-0BD2-BE4A-9E3B-16E62EF82CB6}" destId="{4679945E-0E74-8444-85F1-3EE35BCE3B0E}" srcOrd="8" destOrd="0" presId="urn:microsoft.com/office/officeart/2005/8/layout/default"/>
    <dgm:cxn modelId="{16802AF7-97AE-3748-98F4-15AE7EB48C8E}" type="presParOf" srcId="{71F6DD87-0BD2-BE4A-9E3B-16E62EF82CB6}" destId="{1741BAD9-454A-764D-A647-21DBC737F654}" srcOrd="9" destOrd="0" presId="urn:microsoft.com/office/officeart/2005/8/layout/default"/>
    <dgm:cxn modelId="{BF96CA0D-C2C2-8C40-A7F3-EE9F2E6250E3}" type="presParOf" srcId="{71F6DD87-0BD2-BE4A-9E3B-16E62EF82CB6}" destId="{3C140427-C6F7-EA47-A0DC-C11D070A5FAA}" srcOrd="10"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C6FC76-F1D6-3E48-A193-FA956C289A4D}">
      <dsp:nvSpPr>
        <dsp:cNvPr id="0" name=""/>
        <dsp:cNvSpPr/>
      </dsp:nvSpPr>
      <dsp:spPr>
        <a:xfrm>
          <a:off x="581501" y="2044"/>
          <a:ext cx="2779811" cy="166788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External funding supports emergent and established researchers working in the Social sciences and the humanities.</a:t>
          </a:r>
        </a:p>
      </dsp:txBody>
      <dsp:txXfrm>
        <a:off x="581501" y="2044"/>
        <a:ext cx="2779811" cy="1667887"/>
      </dsp:txXfrm>
    </dsp:sp>
    <dsp:sp modelId="{9702AE21-8DA9-4445-9692-3A1E7CBF7921}">
      <dsp:nvSpPr>
        <dsp:cNvPr id="0" name=""/>
        <dsp:cNvSpPr/>
      </dsp:nvSpPr>
      <dsp:spPr>
        <a:xfrm>
          <a:off x="3639294" y="2044"/>
          <a:ext cx="2779811" cy="1667887"/>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This funding supplements internal sources of funding for research</a:t>
          </a:r>
        </a:p>
      </dsp:txBody>
      <dsp:txXfrm>
        <a:off x="3639294" y="2044"/>
        <a:ext cx="2779811" cy="1667887"/>
      </dsp:txXfrm>
    </dsp:sp>
    <dsp:sp modelId="{8218442B-0555-6748-84CC-C9D8E4EA556A}">
      <dsp:nvSpPr>
        <dsp:cNvPr id="0" name=""/>
        <dsp:cNvSpPr/>
      </dsp:nvSpPr>
      <dsp:spPr>
        <a:xfrm>
          <a:off x="6697087" y="2044"/>
          <a:ext cx="2779811" cy="1667887"/>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It allows researchers the freedom and resources to study and inquire beyond institutional boundaries</a:t>
          </a:r>
        </a:p>
      </dsp:txBody>
      <dsp:txXfrm>
        <a:off x="6697087" y="2044"/>
        <a:ext cx="2779811" cy="1667887"/>
      </dsp:txXfrm>
    </dsp:sp>
    <dsp:sp modelId="{D9DEB8ED-C1DD-054A-88E9-2BA08B0CC7CB}">
      <dsp:nvSpPr>
        <dsp:cNvPr id="0" name=""/>
        <dsp:cNvSpPr/>
      </dsp:nvSpPr>
      <dsp:spPr>
        <a:xfrm>
          <a:off x="581501" y="1947913"/>
          <a:ext cx="2779811" cy="1667887"/>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It supports researchers to support new researchers</a:t>
          </a:r>
        </a:p>
      </dsp:txBody>
      <dsp:txXfrm>
        <a:off x="581501" y="1947913"/>
        <a:ext cx="2779811" cy="1667887"/>
      </dsp:txXfrm>
    </dsp:sp>
    <dsp:sp modelId="{4679945E-0E74-8444-85F1-3EE35BCE3B0E}">
      <dsp:nvSpPr>
        <dsp:cNvPr id="0" name=""/>
        <dsp:cNvSpPr/>
      </dsp:nvSpPr>
      <dsp:spPr>
        <a:xfrm>
          <a:off x="3639294" y="1947913"/>
          <a:ext cx="2779811" cy="1667887"/>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The process is highly competitive and merit based</a:t>
          </a:r>
        </a:p>
      </dsp:txBody>
      <dsp:txXfrm>
        <a:off x="3639294" y="1947913"/>
        <a:ext cx="2779811" cy="1667887"/>
      </dsp:txXfrm>
    </dsp:sp>
    <dsp:sp modelId="{3C140427-C6F7-EA47-A0DC-C11D070A5FAA}">
      <dsp:nvSpPr>
        <dsp:cNvPr id="0" name=""/>
        <dsp:cNvSpPr/>
      </dsp:nvSpPr>
      <dsp:spPr>
        <a:xfrm>
          <a:off x="6697087" y="1947913"/>
          <a:ext cx="2779811" cy="166788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One should get prepared early on for the annual competition</a:t>
          </a:r>
        </a:p>
      </dsp:txBody>
      <dsp:txXfrm>
        <a:off x="6697087" y="1947913"/>
        <a:ext cx="2779811" cy="166788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62269E9-47D7-C143-A30F-7197717424E7}" type="datetimeFigureOut">
              <a:rPr lang="en-US" smtClean="0"/>
              <a:t>9/15/22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6B717008-BBB2-8A4A-8D2B-F9A9559B1E2E}" type="slidenum">
              <a:rPr lang="en-US" smtClean="0"/>
              <a:t>‹#›</a:t>
            </a:fld>
            <a:endParaRPr lang="en-US"/>
          </a:p>
        </p:txBody>
      </p:sp>
    </p:spTree>
    <p:extLst>
      <p:ext uri="{BB962C8B-B14F-4D97-AF65-F5344CB8AC3E}">
        <p14:creationId xmlns:p14="http://schemas.microsoft.com/office/powerpoint/2010/main" val="1710223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2269E9-47D7-C143-A30F-7197717424E7}" type="datetimeFigureOut">
              <a:rPr lang="en-US" smtClean="0"/>
              <a:t>9/15/22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17008-BBB2-8A4A-8D2B-F9A9559B1E2E}" type="slidenum">
              <a:rPr lang="en-US" smtClean="0"/>
              <a:t>‹#›</a:t>
            </a:fld>
            <a:endParaRPr lang="en-US"/>
          </a:p>
        </p:txBody>
      </p:sp>
    </p:spTree>
    <p:extLst>
      <p:ext uri="{BB962C8B-B14F-4D97-AF65-F5344CB8AC3E}">
        <p14:creationId xmlns:p14="http://schemas.microsoft.com/office/powerpoint/2010/main" val="361704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2269E9-47D7-C143-A30F-7197717424E7}" type="datetimeFigureOut">
              <a:rPr lang="en-US" smtClean="0"/>
              <a:t>9/15/22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17008-BBB2-8A4A-8D2B-F9A9559B1E2E}" type="slidenum">
              <a:rPr lang="en-US" smtClean="0"/>
              <a:t>‹#›</a:t>
            </a:fld>
            <a:endParaRPr lang="en-US"/>
          </a:p>
        </p:txBody>
      </p:sp>
    </p:spTree>
    <p:extLst>
      <p:ext uri="{BB962C8B-B14F-4D97-AF65-F5344CB8AC3E}">
        <p14:creationId xmlns:p14="http://schemas.microsoft.com/office/powerpoint/2010/main" val="3285417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2269E9-47D7-C143-A30F-7197717424E7}" type="datetimeFigureOut">
              <a:rPr lang="en-US" smtClean="0"/>
              <a:t>9/15/22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17008-BBB2-8A4A-8D2B-F9A9559B1E2E}" type="slidenum">
              <a:rPr lang="en-US" smtClean="0"/>
              <a:t>‹#›</a:t>
            </a:fld>
            <a:endParaRPr lang="en-US"/>
          </a:p>
        </p:txBody>
      </p:sp>
    </p:spTree>
    <p:extLst>
      <p:ext uri="{BB962C8B-B14F-4D97-AF65-F5344CB8AC3E}">
        <p14:creationId xmlns:p14="http://schemas.microsoft.com/office/powerpoint/2010/main" val="2233662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462269E9-47D7-C143-A30F-7197717424E7}" type="datetimeFigureOut">
              <a:rPr lang="en-US" smtClean="0"/>
              <a:t>9/15/22</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6B717008-BBB2-8A4A-8D2B-F9A9559B1E2E}" type="slidenum">
              <a:rPr lang="en-US" smtClean="0"/>
              <a:t>‹#›</a:t>
            </a:fld>
            <a:endParaRPr lang="en-US"/>
          </a:p>
        </p:txBody>
      </p:sp>
    </p:spTree>
    <p:extLst>
      <p:ext uri="{BB962C8B-B14F-4D97-AF65-F5344CB8AC3E}">
        <p14:creationId xmlns:p14="http://schemas.microsoft.com/office/powerpoint/2010/main" val="2561647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62269E9-47D7-C143-A30F-7197717424E7}" type="datetimeFigureOut">
              <a:rPr lang="en-US" smtClean="0"/>
              <a:t>9/15/22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717008-BBB2-8A4A-8D2B-F9A9559B1E2E}" type="slidenum">
              <a:rPr lang="en-US" smtClean="0"/>
              <a:t>‹#›</a:t>
            </a:fld>
            <a:endParaRPr lang="en-US"/>
          </a:p>
        </p:txBody>
      </p:sp>
    </p:spTree>
    <p:extLst>
      <p:ext uri="{BB962C8B-B14F-4D97-AF65-F5344CB8AC3E}">
        <p14:creationId xmlns:p14="http://schemas.microsoft.com/office/powerpoint/2010/main" val="3215972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62269E9-47D7-C143-A30F-7197717424E7}" type="datetimeFigureOut">
              <a:rPr lang="en-US" smtClean="0"/>
              <a:t>9/15/22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717008-BBB2-8A4A-8D2B-F9A9559B1E2E}"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547957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62269E9-47D7-C143-A30F-7197717424E7}" type="datetimeFigureOut">
              <a:rPr lang="en-US" smtClean="0"/>
              <a:t>9/15/22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717008-BBB2-8A4A-8D2B-F9A9559B1E2E}"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0768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2269E9-47D7-C143-A30F-7197717424E7}" type="datetimeFigureOut">
              <a:rPr lang="en-US" smtClean="0"/>
              <a:t>9/15/22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717008-BBB2-8A4A-8D2B-F9A9559B1E2E}" type="slidenum">
              <a:rPr lang="en-US" smtClean="0"/>
              <a:t>‹#›</a:t>
            </a:fld>
            <a:endParaRPr lang="en-US"/>
          </a:p>
        </p:txBody>
      </p:sp>
    </p:spTree>
    <p:extLst>
      <p:ext uri="{BB962C8B-B14F-4D97-AF65-F5344CB8AC3E}">
        <p14:creationId xmlns:p14="http://schemas.microsoft.com/office/powerpoint/2010/main" val="2941445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2269E9-47D7-C143-A30F-7197717424E7}" type="datetimeFigureOut">
              <a:rPr lang="en-US" smtClean="0"/>
              <a:t>9/15/22</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6B717008-BBB2-8A4A-8D2B-F9A9559B1E2E}" type="slidenum">
              <a:rPr lang="en-US" smtClean="0"/>
              <a:t>‹#›</a:t>
            </a:fld>
            <a:endParaRPr lang="en-US"/>
          </a:p>
        </p:txBody>
      </p:sp>
    </p:spTree>
    <p:extLst>
      <p:ext uri="{BB962C8B-B14F-4D97-AF65-F5344CB8AC3E}">
        <p14:creationId xmlns:p14="http://schemas.microsoft.com/office/powerpoint/2010/main" val="3856945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2269E9-47D7-C143-A30F-7197717424E7}" type="datetimeFigureOut">
              <a:rPr lang="en-US" smtClean="0"/>
              <a:t>9/15/22</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6B717008-BBB2-8A4A-8D2B-F9A9559B1E2E}" type="slidenum">
              <a:rPr lang="en-US" smtClean="0"/>
              <a:t>‹#›</a:t>
            </a:fld>
            <a:endParaRPr lang="en-US"/>
          </a:p>
        </p:txBody>
      </p:sp>
    </p:spTree>
    <p:extLst>
      <p:ext uri="{BB962C8B-B14F-4D97-AF65-F5344CB8AC3E}">
        <p14:creationId xmlns:p14="http://schemas.microsoft.com/office/powerpoint/2010/main" val="56636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462269E9-47D7-C143-A30F-7197717424E7}" type="datetimeFigureOut">
              <a:rPr lang="en-US" smtClean="0"/>
              <a:t>9/15/22</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6B717008-BBB2-8A4A-8D2B-F9A9559B1E2E}" type="slidenum">
              <a:rPr lang="en-US" smtClean="0"/>
              <a:t>‹#›</a:t>
            </a:fld>
            <a:endParaRPr lang="en-US"/>
          </a:p>
        </p:txBody>
      </p:sp>
    </p:spTree>
    <p:extLst>
      <p:ext uri="{BB962C8B-B14F-4D97-AF65-F5344CB8AC3E}">
        <p14:creationId xmlns:p14="http://schemas.microsoft.com/office/powerpoint/2010/main" val="83355961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sshrc-crsh.gc.ca/funding-financement/programs-programmes/fellowships/doctoral-doctorat-eng.asp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microsoft.com/office/2007/relationships/hdphoto" Target="../media/hdphoto2.wdp"/><Relationship Id="rId7" Type="http://schemas.openxmlformats.org/officeDocument/2006/relationships/diagramColors" Target="../diagrams/colors1.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sshrc-crsh.gc.ca/funding-financement/programs-programmes/fellowships/doctoral-doctorat-eng.asp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universityaffairs.ca/career-advice/career-advice-article/tips-myths-consider-preparing-sshrc-applicatio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A49A1-1556-444D-A3C4-CAD59713D412}"/>
              </a:ext>
            </a:extLst>
          </p:cNvPr>
          <p:cNvSpPr>
            <a:spLocks noGrp="1"/>
          </p:cNvSpPr>
          <p:nvPr>
            <p:ph type="ctrTitle"/>
          </p:nvPr>
        </p:nvSpPr>
        <p:spPr/>
        <p:txBody>
          <a:bodyPr/>
          <a:lstStyle/>
          <a:p>
            <a:r>
              <a:rPr lang="en-US" dirty="0"/>
              <a:t>SSHRC Fellowship</a:t>
            </a:r>
          </a:p>
        </p:txBody>
      </p:sp>
      <p:sp>
        <p:nvSpPr>
          <p:cNvPr id="3" name="Subtitle 2">
            <a:extLst>
              <a:ext uri="{FF2B5EF4-FFF2-40B4-BE49-F238E27FC236}">
                <a16:creationId xmlns:a16="http://schemas.microsoft.com/office/drawing/2014/main" id="{7565107D-89B2-6445-8C9F-9E4E5D81E446}"/>
              </a:ext>
            </a:extLst>
          </p:cNvPr>
          <p:cNvSpPr>
            <a:spLocks noGrp="1"/>
          </p:cNvSpPr>
          <p:nvPr>
            <p:ph type="subTitle" idx="1"/>
          </p:nvPr>
        </p:nvSpPr>
        <p:spPr/>
        <p:txBody>
          <a:bodyPr>
            <a:normAutofit fontScale="92500" lnSpcReduction="20000"/>
          </a:bodyPr>
          <a:lstStyle/>
          <a:p>
            <a:r>
              <a:rPr lang="en-US" dirty="0"/>
              <a:t>Information Session</a:t>
            </a:r>
          </a:p>
          <a:p>
            <a:r>
              <a:rPr lang="en-US" dirty="0"/>
              <a:t>Graduate Program in Education</a:t>
            </a:r>
          </a:p>
          <a:p>
            <a:r>
              <a:rPr lang="en-US" dirty="0"/>
              <a:t>September 2022</a:t>
            </a:r>
          </a:p>
        </p:txBody>
      </p:sp>
    </p:spTree>
    <p:extLst>
      <p:ext uri="{BB962C8B-B14F-4D97-AF65-F5344CB8AC3E}">
        <p14:creationId xmlns:p14="http://schemas.microsoft.com/office/powerpoint/2010/main" val="1738199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3408F-82C6-4643-AF71-EE620AB3982D}"/>
              </a:ext>
            </a:extLst>
          </p:cNvPr>
          <p:cNvSpPr>
            <a:spLocks noGrp="1"/>
          </p:cNvSpPr>
          <p:nvPr>
            <p:ph type="title"/>
          </p:nvPr>
        </p:nvSpPr>
        <p:spPr/>
        <p:txBody>
          <a:bodyPr/>
          <a:lstStyle/>
          <a:p>
            <a:r>
              <a:rPr lang="en-US" dirty="0"/>
              <a:t>Questions? </a:t>
            </a:r>
          </a:p>
        </p:txBody>
      </p:sp>
      <p:sp>
        <p:nvSpPr>
          <p:cNvPr id="3" name="Content Placeholder 2">
            <a:extLst>
              <a:ext uri="{FF2B5EF4-FFF2-40B4-BE49-F238E27FC236}">
                <a16:creationId xmlns:a16="http://schemas.microsoft.com/office/drawing/2014/main" id="{D672F076-F72B-F64C-9CFC-EB16E18E8B8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952622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EF9B9-FCAE-124B-BAB1-DCACE47D1615}"/>
              </a:ext>
            </a:extLst>
          </p:cNvPr>
          <p:cNvSpPr>
            <a:spLocks noGrp="1"/>
          </p:cNvSpPr>
          <p:nvPr>
            <p:ph type="title"/>
          </p:nvPr>
        </p:nvSpPr>
        <p:spPr/>
        <p:txBody>
          <a:bodyPr/>
          <a:lstStyle/>
          <a:p>
            <a:r>
              <a:rPr lang="en-US" dirty="0"/>
              <a:t>What is A SSHRC fellowship?</a:t>
            </a:r>
          </a:p>
        </p:txBody>
      </p:sp>
      <p:sp>
        <p:nvSpPr>
          <p:cNvPr id="3" name="Content Placeholder 2">
            <a:extLst>
              <a:ext uri="{FF2B5EF4-FFF2-40B4-BE49-F238E27FC236}">
                <a16:creationId xmlns:a16="http://schemas.microsoft.com/office/drawing/2014/main" id="{C5ABD161-6390-3346-B650-D5FF14BE52D2}"/>
              </a:ext>
            </a:extLst>
          </p:cNvPr>
          <p:cNvSpPr>
            <a:spLocks noGrp="1"/>
          </p:cNvSpPr>
          <p:nvPr>
            <p:ph idx="1"/>
          </p:nvPr>
        </p:nvSpPr>
        <p:spPr/>
        <p:txBody>
          <a:bodyPr/>
          <a:lstStyle/>
          <a:p>
            <a:r>
              <a:rPr lang="en-CA" dirty="0"/>
              <a:t>The </a:t>
            </a:r>
            <a:r>
              <a:rPr lang="en-CA" u="sng" dirty="0">
                <a:hlinkClick r:id="rId2"/>
              </a:rPr>
              <a:t>Social Sciences and Humanities Research Council (SSHRC) Doctoral Fellowships</a:t>
            </a:r>
            <a:r>
              <a:rPr lang="en-CA" dirty="0"/>
              <a:t> support high-calibre students engaged in doctoral programs in the social sciences and humanities. This support allows scholars to fully focus on their doctoral studies, to seek out the best research mentors in their chosen fields and to contribute to the Canadian research ecosystem during and beyond the tenure of their awards.</a:t>
            </a:r>
          </a:p>
          <a:p>
            <a:r>
              <a:rPr lang="en-CA" dirty="0"/>
              <a:t>SSHRC welcomes applications involving Indigenous research, as well as those involving research-creation.</a:t>
            </a:r>
          </a:p>
          <a:p>
            <a:endParaRPr lang="en-US" dirty="0"/>
          </a:p>
        </p:txBody>
      </p:sp>
    </p:spTree>
    <p:extLst>
      <p:ext uri="{BB962C8B-B14F-4D97-AF65-F5344CB8AC3E}">
        <p14:creationId xmlns:p14="http://schemas.microsoft.com/office/powerpoint/2010/main" val="703397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29D89-20A2-504C-A71F-D487A4DB3247}"/>
              </a:ext>
            </a:extLst>
          </p:cNvPr>
          <p:cNvSpPr>
            <a:spLocks noGrp="1"/>
          </p:cNvSpPr>
          <p:nvPr>
            <p:ph type="title"/>
          </p:nvPr>
        </p:nvSpPr>
        <p:spPr/>
        <p:txBody>
          <a:bodyPr/>
          <a:lstStyle/>
          <a:p>
            <a:r>
              <a:rPr lang="en-US" dirty="0"/>
              <a:t>Eligibility</a:t>
            </a:r>
          </a:p>
        </p:txBody>
      </p:sp>
      <p:sp>
        <p:nvSpPr>
          <p:cNvPr id="3" name="Content Placeholder 2">
            <a:extLst>
              <a:ext uri="{FF2B5EF4-FFF2-40B4-BE49-F238E27FC236}">
                <a16:creationId xmlns:a16="http://schemas.microsoft.com/office/drawing/2014/main" id="{8E9F5F68-E213-4F4B-ADDA-77137BF269DC}"/>
              </a:ext>
            </a:extLst>
          </p:cNvPr>
          <p:cNvSpPr>
            <a:spLocks noGrp="1"/>
          </p:cNvSpPr>
          <p:nvPr>
            <p:ph idx="1"/>
          </p:nvPr>
        </p:nvSpPr>
        <p:spPr/>
        <p:txBody>
          <a:bodyPr>
            <a:normAutofit/>
          </a:bodyPr>
          <a:lstStyle/>
          <a:p>
            <a:r>
              <a:rPr lang="en-CA" dirty="0"/>
              <a:t>Both the SSHRC Doctoral Fellowships and the </a:t>
            </a:r>
            <a:r>
              <a:rPr lang="en-CA" u="sng" dirty="0"/>
              <a:t>OGS </a:t>
            </a:r>
            <a:r>
              <a:rPr lang="en-CA" dirty="0"/>
              <a:t>are offered through one annual competition. Applicants need to submit only one application to be considered for one or both awards. Eligibility requirements that are specific to the SSHRC Doctoral Fellowships:</a:t>
            </a:r>
          </a:p>
          <a:p>
            <a:r>
              <a:rPr lang="en-CA" dirty="0"/>
              <a:t>SSHRC Doctoral Fellowships are tenable at any recognized institution in Canada or abroad. For the fellowship to be held abroad, the award holder must have completed a bachelor’s or master’s degree at a Canadian postsecondary institution. For award holders who do not meet this requirement, the fellowships are tenable only at recognized Canadian postsecondary institutions.</a:t>
            </a:r>
          </a:p>
          <a:p>
            <a:r>
              <a:rPr lang="en-CA" dirty="0"/>
              <a:t>Applicants must have completed no more than </a:t>
            </a:r>
            <a:r>
              <a:rPr lang="en-CA" b="1" dirty="0"/>
              <a:t>48 months</a:t>
            </a:r>
            <a:r>
              <a:rPr lang="en-CA" dirty="0"/>
              <a:t> of full-time study in their doctoral program by December 31 of the calendar year of application – so students in their first, second, third and fourth year can </a:t>
            </a:r>
            <a:r>
              <a:rPr lang="en-CA" dirty="0" err="1"/>
              <a:t>appply</a:t>
            </a:r>
            <a:endParaRPr lang="en-CA" dirty="0"/>
          </a:p>
        </p:txBody>
      </p:sp>
    </p:spTree>
    <p:extLst>
      <p:ext uri="{BB962C8B-B14F-4D97-AF65-F5344CB8AC3E}">
        <p14:creationId xmlns:p14="http://schemas.microsoft.com/office/powerpoint/2010/main" val="2847469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FBDF7-A1EA-3D4C-B417-D0D2CBB2B74C}"/>
              </a:ext>
            </a:extLst>
          </p:cNvPr>
          <p:cNvSpPr>
            <a:spLocks noGrp="1"/>
          </p:cNvSpPr>
          <p:nvPr>
            <p:ph type="title"/>
          </p:nvPr>
        </p:nvSpPr>
        <p:spPr>
          <a:xfrm>
            <a:off x="1069848" y="484632"/>
            <a:ext cx="10058400" cy="1609344"/>
          </a:xfrm>
        </p:spPr>
        <p:txBody>
          <a:bodyPr>
            <a:normAutofit/>
          </a:bodyPr>
          <a:lstStyle/>
          <a:p>
            <a:r>
              <a:rPr lang="en-US" dirty="0"/>
              <a:t>What is The Purpose of External Funding?</a:t>
            </a:r>
          </a:p>
        </p:txBody>
      </p:sp>
      <p:sp>
        <p:nvSpPr>
          <p:cNvPr id="9" name="Rectangle 8">
            <a:extLst>
              <a:ext uri="{FF2B5EF4-FFF2-40B4-BE49-F238E27FC236}">
                <a16:creationId xmlns:a16="http://schemas.microsoft.com/office/drawing/2014/main" id="{3FD711E9-7F79-40A9-8D9E-4AE293C15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6800" y="2013293"/>
            <a:ext cx="100584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4CDB59C3-EF56-4E86-97C8-2C5A33AB3024}"/>
              </a:ext>
            </a:extLst>
          </p:cNvPr>
          <p:cNvGraphicFramePr>
            <a:graphicFrameLocks noGrp="1"/>
          </p:cNvGraphicFramePr>
          <p:nvPr>
            <p:ph idx="1"/>
            <p:extLst>
              <p:ext uri="{D42A27DB-BD31-4B8C-83A1-F6EECF244321}">
                <p14:modId xmlns:p14="http://schemas.microsoft.com/office/powerpoint/2010/main" val="2396639338"/>
              </p:ext>
            </p:extLst>
          </p:nvPr>
        </p:nvGraphicFramePr>
        <p:xfrm>
          <a:off x="1069975" y="2385390"/>
          <a:ext cx="10058400" cy="361784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74823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1D6FB-7FFD-E042-A8BE-B8ABB05D4923}"/>
              </a:ext>
            </a:extLst>
          </p:cNvPr>
          <p:cNvSpPr>
            <a:spLocks noGrp="1"/>
          </p:cNvSpPr>
          <p:nvPr>
            <p:ph type="title"/>
          </p:nvPr>
        </p:nvSpPr>
        <p:spPr/>
        <p:txBody>
          <a:bodyPr/>
          <a:lstStyle/>
          <a:p>
            <a:r>
              <a:rPr lang="en-US" dirty="0"/>
              <a:t>What does </a:t>
            </a:r>
            <a:r>
              <a:rPr lang="en-US" dirty="0" err="1"/>
              <a:t>thE</a:t>
            </a:r>
            <a:r>
              <a:rPr lang="en-US" dirty="0"/>
              <a:t> Application Involve for Doctoral Students</a:t>
            </a:r>
          </a:p>
        </p:txBody>
      </p:sp>
      <p:sp>
        <p:nvSpPr>
          <p:cNvPr id="3" name="Content Placeholder 2">
            <a:extLst>
              <a:ext uri="{FF2B5EF4-FFF2-40B4-BE49-F238E27FC236}">
                <a16:creationId xmlns:a16="http://schemas.microsoft.com/office/drawing/2014/main" id="{D9F10419-CD19-7747-B9EE-C7EF9813F9A0}"/>
              </a:ext>
            </a:extLst>
          </p:cNvPr>
          <p:cNvSpPr>
            <a:spLocks noGrp="1"/>
          </p:cNvSpPr>
          <p:nvPr>
            <p:ph idx="1"/>
          </p:nvPr>
        </p:nvSpPr>
        <p:spPr/>
        <p:txBody>
          <a:bodyPr/>
          <a:lstStyle/>
          <a:p>
            <a:r>
              <a:rPr lang="en-US" dirty="0"/>
              <a:t>A coherent and well written description of one’s research program, scholarship and/or dissertation</a:t>
            </a:r>
          </a:p>
          <a:p>
            <a:r>
              <a:rPr lang="en-US" dirty="0"/>
              <a:t>Transcripts</a:t>
            </a:r>
          </a:p>
          <a:p>
            <a:r>
              <a:rPr lang="en-US" dirty="0"/>
              <a:t>Letters of reference</a:t>
            </a:r>
          </a:p>
          <a:p>
            <a:r>
              <a:rPr lang="en-US" dirty="0"/>
              <a:t>Strong grades </a:t>
            </a:r>
          </a:p>
          <a:p>
            <a:r>
              <a:rPr lang="en-US" dirty="0"/>
              <a:t>Track record </a:t>
            </a:r>
          </a:p>
          <a:p>
            <a:r>
              <a:rPr lang="en-US" dirty="0"/>
              <a:t>Imagination and creativity</a:t>
            </a:r>
          </a:p>
          <a:p>
            <a:r>
              <a:rPr lang="en-US" dirty="0"/>
              <a:t>Some knowledge of fields of study and debates in the fields of research</a:t>
            </a:r>
          </a:p>
          <a:p>
            <a:endParaRPr lang="en-US" dirty="0"/>
          </a:p>
        </p:txBody>
      </p:sp>
    </p:spTree>
    <p:extLst>
      <p:ext uri="{BB962C8B-B14F-4D97-AF65-F5344CB8AC3E}">
        <p14:creationId xmlns:p14="http://schemas.microsoft.com/office/powerpoint/2010/main" val="3264295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3D740-9358-6340-8BB5-309E4C788516}"/>
              </a:ext>
            </a:extLst>
          </p:cNvPr>
          <p:cNvSpPr>
            <a:spLocks noGrp="1"/>
          </p:cNvSpPr>
          <p:nvPr>
            <p:ph type="title"/>
          </p:nvPr>
        </p:nvSpPr>
        <p:spPr/>
        <p:txBody>
          <a:bodyPr/>
          <a:lstStyle/>
          <a:p>
            <a:r>
              <a:rPr lang="en-US" dirty="0"/>
              <a:t>Portal</a:t>
            </a:r>
          </a:p>
        </p:txBody>
      </p:sp>
      <p:sp>
        <p:nvSpPr>
          <p:cNvPr id="3" name="Content Placeholder 2">
            <a:extLst>
              <a:ext uri="{FF2B5EF4-FFF2-40B4-BE49-F238E27FC236}">
                <a16:creationId xmlns:a16="http://schemas.microsoft.com/office/drawing/2014/main" id="{8404CA99-CB12-D54D-BF3D-C2064C6EEFFC}"/>
              </a:ext>
            </a:extLst>
          </p:cNvPr>
          <p:cNvSpPr>
            <a:spLocks noGrp="1"/>
          </p:cNvSpPr>
          <p:nvPr>
            <p:ph idx="1"/>
          </p:nvPr>
        </p:nvSpPr>
        <p:spPr/>
        <p:txBody>
          <a:bodyPr/>
          <a:lstStyle/>
          <a:p>
            <a:r>
              <a:rPr lang="en-US" dirty="0"/>
              <a:t>One needs to make an account to access the portal</a:t>
            </a:r>
          </a:p>
          <a:p>
            <a:r>
              <a:rPr lang="en-US" dirty="0"/>
              <a:t>It is important to read all the instructions for application carefully and many times when applying</a:t>
            </a:r>
          </a:p>
          <a:p>
            <a:r>
              <a:rPr lang="en-US" dirty="0"/>
              <a:t>The application is completely online including letters of reference</a:t>
            </a:r>
          </a:p>
          <a:p>
            <a:r>
              <a:rPr lang="en-US" dirty="0"/>
              <a:t>Some documents must be uploaded to the portal</a:t>
            </a:r>
          </a:p>
          <a:p>
            <a:r>
              <a:rPr lang="en-US" dirty="0"/>
              <a:t>It is important to ask for transcripts, letters of reference early on in the process</a:t>
            </a:r>
          </a:p>
        </p:txBody>
      </p:sp>
    </p:spTree>
    <p:extLst>
      <p:ext uri="{BB962C8B-B14F-4D97-AF65-F5344CB8AC3E}">
        <p14:creationId xmlns:p14="http://schemas.microsoft.com/office/powerpoint/2010/main" val="2824434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3BE5F-FB97-DE4F-934F-1DD71E97FE69}"/>
              </a:ext>
            </a:extLst>
          </p:cNvPr>
          <p:cNvSpPr>
            <a:spLocks noGrp="1"/>
          </p:cNvSpPr>
          <p:nvPr>
            <p:ph type="title"/>
          </p:nvPr>
        </p:nvSpPr>
        <p:spPr/>
        <p:txBody>
          <a:bodyPr/>
          <a:lstStyle/>
          <a:p>
            <a:r>
              <a:rPr lang="en-US" dirty="0"/>
              <a:t>Let’s Read Through the The Webpage together! </a:t>
            </a:r>
          </a:p>
        </p:txBody>
      </p:sp>
      <p:sp>
        <p:nvSpPr>
          <p:cNvPr id="3" name="Content Placeholder 2">
            <a:extLst>
              <a:ext uri="{FF2B5EF4-FFF2-40B4-BE49-F238E27FC236}">
                <a16:creationId xmlns:a16="http://schemas.microsoft.com/office/drawing/2014/main" id="{B1CDAB81-6BC6-AE46-88A9-20DFFDB8C2CF}"/>
              </a:ext>
            </a:extLst>
          </p:cNvPr>
          <p:cNvSpPr>
            <a:spLocks noGrp="1"/>
          </p:cNvSpPr>
          <p:nvPr>
            <p:ph idx="1"/>
          </p:nvPr>
        </p:nvSpPr>
        <p:spPr/>
        <p:txBody>
          <a:bodyPr/>
          <a:lstStyle/>
          <a:p>
            <a:r>
              <a:rPr lang="en-US" dirty="0">
                <a:hlinkClick r:id="rId2"/>
              </a:rPr>
              <a:t>https://www.sshrc-crsh.gc.ca/funding-financement/programs-programmes/fellowships/doctoral-doctorat-eng.aspx</a:t>
            </a:r>
            <a:endParaRPr lang="en-US" dirty="0"/>
          </a:p>
          <a:p>
            <a:endParaRPr lang="en-US" dirty="0"/>
          </a:p>
        </p:txBody>
      </p:sp>
    </p:spTree>
    <p:extLst>
      <p:ext uri="{BB962C8B-B14F-4D97-AF65-F5344CB8AC3E}">
        <p14:creationId xmlns:p14="http://schemas.microsoft.com/office/powerpoint/2010/main" val="3849015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EF5F7-83E4-E141-84D7-11910A83D329}"/>
              </a:ext>
            </a:extLst>
          </p:cNvPr>
          <p:cNvSpPr>
            <a:spLocks noGrp="1"/>
          </p:cNvSpPr>
          <p:nvPr>
            <p:ph type="title"/>
          </p:nvPr>
        </p:nvSpPr>
        <p:spPr/>
        <p:txBody>
          <a:bodyPr/>
          <a:lstStyle/>
          <a:p>
            <a:r>
              <a:rPr lang="en-US" dirty="0"/>
              <a:t>Starting</a:t>
            </a:r>
          </a:p>
        </p:txBody>
      </p:sp>
      <p:sp>
        <p:nvSpPr>
          <p:cNvPr id="3" name="Content Placeholder 2">
            <a:extLst>
              <a:ext uri="{FF2B5EF4-FFF2-40B4-BE49-F238E27FC236}">
                <a16:creationId xmlns:a16="http://schemas.microsoft.com/office/drawing/2014/main" id="{B58FF891-2B64-D94F-AABE-6DDAE9652213}"/>
              </a:ext>
            </a:extLst>
          </p:cNvPr>
          <p:cNvSpPr>
            <a:spLocks noGrp="1"/>
          </p:cNvSpPr>
          <p:nvPr>
            <p:ph idx="1"/>
          </p:nvPr>
        </p:nvSpPr>
        <p:spPr/>
        <p:txBody>
          <a:bodyPr/>
          <a:lstStyle/>
          <a:p>
            <a:r>
              <a:rPr lang="en-US" dirty="0"/>
              <a:t>Think of the application as a two part process:</a:t>
            </a:r>
          </a:p>
          <a:p>
            <a:r>
              <a:rPr lang="en-US" dirty="0"/>
              <a:t>The first involves proposal a two page research project (question, framework, lit review, methods, significance)</a:t>
            </a:r>
          </a:p>
          <a:p>
            <a:r>
              <a:rPr lang="en-US" dirty="0"/>
              <a:t>The second involves gathering up your past accomplishments (awards, publications, presentations, community engagement </a:t>
            </a:r>
            <a:r>
              <a:rPr lang="en-US" dirty="0" err="1"/>
              <a:t>etc</a:t>
            </a:r>
            <a:r>
              <a:rPr lang="en-US" dirty="0"/>
              <a:t>) </a:t>
            </a:r>
          </a:p>
          <a:p>
            <a:endParaRPr lang="en-US" dirty="0"/>
          </a:p>
          <a:p>
            <a:r>
              <a:rPr lang="en-US" dirty="0"/>
              <a:t>Equal weight is given to the adjudication process for both of these parts. </a:t>
            </a:r>
          </a:p>
          <a:p>
            <a:endParaRPr lang="en-US" dirty="0"/>
          </a:p>
        </p:txBody>
      </p:sp>
    </p:spTree>
    <p:extLst>
      <p:ext uri="{BB962C8B-B14F-4D97-AF65-F5344CB8AC3E}">
        <p14:creationId xmlns:p14="http://schemas.microsoft.com/office/powerpoint/2010/main" val="3856534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81B32-9FE7-254E-8614-957E5CE4641D}"/>
              </a:ext>
            </a:extLst>
          </p:cNvPr>
          <p:cNvSpPr>
            <a:spLocks noGrp="1"/>
          </p:cNvSpPr>
          <p:nvPr>
            <p:ph type="title"/>
          </p:nvPr>
        </p:nvSpPr>
        <p:spPr/>
        <p:txBody>
          <a:bodyPr/>
          <a:lstStyle/>
          <a:p>
            <a:r>
              <a:rPr lang="en-US" dirty="0"/>
              <a:t>TIPS &amp; MYTHS when Applying</a:t>
            </a:r>
          </a:p>
        </p:txBody>
      </p:sp>
      <p:sp>
        <p:nvSpPr>
          <p:cNvPr id="3" name="Content Placeholder 2">
            <a:extLst>
              <a:ext uri="{FF2B5EF4-FFF2-40B4-BE49-F238E27FC236}">
                <a16:creationId xmlns:a16="http://schemas.microsoft.com/office/drawing/2014/main" id="{9180CEFD-60D1-1F40-8834-564DA4815881}"/>
              </a:ext>
            </a:extLst>
          </p:cNvPr>
          <p:cNvSpPr>
            <a:spLocks noGrp="1"/>
          </p:cNvSpPr>
          <p:nvPr>
            <p:ph idx="1"/>
          </p:nvPr>
        </p:nvSpPr>
        <p:spPr/>
        <p:txBody>
          <a:bodyPr/>
          <a:lstStyle/>
          <a:p>
            <a:r>
              <a:rPr lang="en-US" dirty="0">
                <a:hlinkClick r:id="rId2"/>
              </a:rPr>
              <a:t>https://www.universityaffairs.ca/career-advice/career-advice-article/tips-myths-consider-preparing-sshrc-application/</a:t>
            </a:r>
            <a:endParaRPr lang="en-US" dirty="0"/>
          </a:p>
        </p:txBody>
      </p:sp>
    </p:spTree>
    <p:extLst>
      <p:ext uri="{BB962C8B-B14F-4D97-AF65-F5344CB8AC3E}">
        <p14:creationId xmlns:p14="http://schemas.microsoft.com/office/powerpoint/2010/main" val="23536832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{846C8E5C-B6F2-4648-B703-EF68BA5D36DE}tf10001070</Template>
  <TotalTime>52</TotalTime>
  <Words>532</Words>
  <Application>Microsoft Macintosh PowerPoint</Application>
  <PresentationFormat>Widescreen</PresentationFormat>
  <Paragraphs>43</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Calibri</vt:lpstr>
      <vt:lpstr>Rockwell</vt:lpstr>
      <vt:lpstr>Rockwell Condensed</vt:lpstr>
      <vt:lpstr>Rockwell Extra Bold</vt:lpstr>
      <vt:lpstr>Wingdings</vt:lpstr>
      <vt:lpstr>Wood Type</vt:lpstr>
      <vt:lpstr>SSHRC Fellowship</vt:lpstr>
      <vt:lpstr>What is A SSHRC fellowship?</vt:lpstr>
      <vt:lpstr>Eligibility</vt:lpstr>
      <vt:lpstr>What is The Purpose of External Funding?</vt:lpstr>
      <vt:lpstr>What does thE Application Involve for Doctoral Students</vt:lpstr>
      <vt:lpstr>Portal</vt:lpstr>
      <vt:lpstr>Let’s Read Through the The Webpage together! </vt:lpstr>
      <vt:lpstr>Starting</vt:lpstr>
      <vt:lpstr>TIPS &amp; MYTHS when Applying</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SSHRC Fellowship</dc:title>
  <dc:creator>Aparna Mishra Tarc</dc:creator>
  <cp:lastModifiedBy>Aparna Mishra Tarc</cp:lastModifiedBy>
  <cp:revision>4</cp:revision>
  <dcterms:created xsi:type="dcterms:W3CDTF">2021-09-16T13:08:52Z</dcterms:created>
  <dcterms:modified xsi:type="dcterms:W3CDTF">2022-09-15T16:25:39Z</dcterms:modified>
</cp:coreProperties>
</file>